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84" d="100"/>
          <a:sy n="84" d="100"/>
        </p:scale>
        <p:origin x="-32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D5DB4E-859A-4FE1-8550-241C6CE43B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0F3D805-BFDD-4F10-B7A8-0146D4F94A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0A2FB1C-534C-480C-A386-938BFB32CA85}"/>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5" name="Footer Placeholder 4">
            <a:extLst>
              <a:ext uri="{FF2B5EF4-FFF2-40B4-BE49-F238E27FC236}">
                <a16:creationId xmlns:a16="http://schemas.microsoft.com/office/drawing/2014/main" xmlns="" id="{8D89C11D-BCD3-4643-A6E3-FD9CD09CEB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6501041-335D-426E-B7C2-636E5DF4A254}"/>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3147478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E577DF-582A-4F90-B803-62C23ECDEA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EB736F2-8F91-496C-80A8-D2F12EFA41C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C9FC6A-AA15-405D-9B64-2330F7ADC12A}"/>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5" name="Footer Placeholder 4">
            <a:extLst>
              <a:ext uri="{FF2B5EF4-FFF2-40B4-BE49-F238E27FC236}">
                <a16:creationId xmlns:a16="http://schemas.microsoft.com/office/drawing/2014/main" xmlns="" id="{3F105BF8-4C7C-4A6A-B62B-9894681F3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F18F51B-168A-48C1-9DB9-AB75F6CBFA17}"/>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241939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B16F520-F25B-4D48-BE2F-F9E0BA4CB2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C36910F-D61E-4CCF-9BD8-7F9D5375D3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F1AED6A-176C-4409-BB65-8DD33BF59661}"/>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5" name="Footer Placeholder 4">
            <a:extLst>
              <a:ext uri="{FF2B5EF4-FFF2-40B4-BE49-F238E27FC236}">
                <a16:creationId xmlns:a16="http://schemas.microsoft.com/office/drawing/2014/main" xmlns="" id="{DA236C5A-09E9-4FDB-91FD-370DF930A4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E82499-ACC1-48AE-9A3B-3A70D292D060}"/>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2894913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786C80-00DC-4C43-8E6F-CEC97EC118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9C566FD-5423-44EB-893E-A9D6F49E637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9295B8F-C412-46FF-96BD-0C87B64EDF7E}"/>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5" name="Footer Placeholder 4">
            <a:extLst>
              <a:ext uri="{FF2B5EF4-FFF2-40B4-BE49-F238E27FC236}">
                <a16:creationId xmlns:a16="http://schemas.microsoft.com/office/drawing/2014/main" xmlns="" id="{D68A198A-7A55-433B-A40B-3A3D7EA54E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8C5F04-3E55-442F-9546-A91F56C8602F}"/>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383312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FE85B-079C-42E9-94CD-C54830BA74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33E2E06-18B4-41E4-9795-72E2DE72DD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788E138-E623-492D-A2AE-37584123C7B3}"/>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5" name="Footer Placeholder 4">
            <a:extLst>
              <a:ext uri="{FF2B5EF4-FFF2-40B4-BE49-F238E27FC236}">
                <a16:creationId xmlns:a16="http://schemas.microsoft.com/office/drawing/2014/main" xmlns="" id="{E2FDBDAB-6960-40F3-930C-3AC5198DA8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67D476-4CAA-4FCB-9240-3FBD606E674D}"/>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1851505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0F1BB9-71B6-43B8-8B69-13D6ABFB7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EA73CD7-5132-48ED-A334-C739DB1F1C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6787648-34F3-4A04-A3DD-E373F5F5EC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11FF752-8A71-4F31-9644-06F3D7C86DD0}"/>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6" name="Footer Placeholder 5">
            <a:extLst>
              <a:ext uri="{FF2B5EF4-FFF2-40B4-BE49-F238E27FC236}">
                <a16:creationId xmlns:a16="http://schemas.microsoft.com/office/drawing/2014/main" xmlns="" id="{88EFC9B6-FDA7-482F-8389-DD3B26341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A27488F-AB0E-448B-BBEE-3B6DB1DEADEA}"/>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1663256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57A51-6A1C-4B9B-9843-94B66CBF53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7E5954-5C1F-4613-98EF-F7DBC09917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D0BFD43-7E2B-4CBA-BD69-8CF579DB04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AF1F12C-BB88-4DA0-BCA2-AFD3DC147D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A9C02FB-B32C-42DF-8302-DB97F2C87A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83138EE-5363-4B41-B0B4-21FEB6D931F1}"/>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8" name="Footer Placeholder 7">
            <a:extLst>
              <a:ext uri="{FF2B5EF4-FFF2-40B4-BE49-F238E27FC236}">
                <a16:creationId xmlns:a16="http://schemas.microsoft.com/office/drawing/2014/main" xmlns="" id="{FB4D8F64-16CD-408F-B7BD-E1FD98F828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1F3A05C-6B25-4EDE-905A-D33185D7BB95}"/>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282078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6B856C-FF1F-479F-93FA-0BB1BEC00F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11DA92D-89BE-4A5E-90AC-4D0192F4F948}"/>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4" name="Footer Placeholder 3">
            <a:extLst>
              <a:ext uri="{FF2B5EF4-FFF2-40B4-BE49-F238E27FC236}">
                <a16:creationId xmlns:a16="http://schemas.microsoft.com/office/drawing/2014/main" xmlns="" id="{FE8C8CE6-B54D-4563-942B-760CB3B4F8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B8F9DC5-90CF-455F-A285-A8BDB3051140}"/>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203375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51FDDD6-0BF1-46F3-9F0B-D0DAE7BE36E6}"/>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3" name="Footer Placeholder 2">
            <a:extLst>
              <a:ext uri="{FF2B5EF4-FFF2-40B4-BE49-F238E27FC236}">
                <a16:creationId xmlns:a16="http://schemas.microsoft.com/office/drawing/2014/main" xmlns="" id="{74FEDAD8-17D8-4827-9CC1-10263EE925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CB0E2F5-2486-4334-B8C3-5149C4D5D6A0}"/>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1964375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D376CA-4E80-46E8-BDD4-0EC674D67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BE19C18-A0DF-4C84-88BF-1F9BE09935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212AFB5-9F33-4AD3-9312-E6A23F75D3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4E6852C-499C-4D8C-96BA-10EC8CF89A3E}"/>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6" name="Footer Placeholder 5">
            <a:extLst>
              <a:ext uri="{FF2B5EF4-FFF2-40B4-BE49-F238E27FC236}">
                <a16:creationId xmlns:a16="http://schemas.microsoft.com/office/drawing/2014/main" xmlns="" id="{312C77D4-393B-42A3-BFAC-C73903BDB3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8A4D418-747A-469E-AC22-718D998F9215}"/>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3296667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97B7D3-A538-479B-9D59-C0EEA81DAE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7CF5C4D-4D17-44D1-88DC-957E61E3DE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241FA8A-825C-4319-8A3D-F06A4520F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B1F5D22-2208-4476-9461-DB08CDF93EDE}"/>
              </a:ext>
            </a:extLst>
          </p:cNvPr>
          <p:cNvSpPr>
            <a:spLocks noGrp="1"/>
          </p:cNvSpPr>
          <p:nvPr>
            <p:ph type="dt" sz="half" idx="10"/>
          </p:nvPr>
        </p:nvSpPr>
        <p:spPr/>
        <p:txBody>
          <a:bodyPr/>
          <a:lstStyle/>
          <a:p>
            <a:fld id="{11863026-4229-498C-BB6C-1FEBC66CABBC}" type="datetimeFigureOut">
              <a:rPr lang="en-US" smtClean="0"/>
              <a:t>2/8/2018</a:t>
            </a:fld>
            <a:endParaRPr lang="en-US"/>
          </a:p>
        </p:txBody>
      </p:sp>
      <p:sp>
        <p:nvSpPr>
          <p:cNvPr id="6" name="Footer Placeholder 5">
            <a:extLst>
              <a:ext uri="{FF2B5EF4-FFF2-40B4-BE49-F238E27FC236}">
                <a16:creationId xmlns:a16="http://schemas.microsoft.com/office/drawing/2014/main" xmlns="" id="{FBF139B8-3146-4516-85C4-112541C141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82B76E0-82B6-4581-B48A-DF48DBBC6F1B}"/>
              </a:ext>
            </a:extLst>
          </p:cNvPr>
          <p:cNvSpPr>
            <a:spLocks noGrp="1"/>
          </p:cNvSpPr>
          <p:nvPr>
            <p:ph type="sldNum" sz="quarter" idx="12"/>
          </p:nvPr>
        </p:nvSpPr>
        <p:spPr/>
        <p:txBody>
          <a:bodyPr/>
          <a:lstStyle/>
          <a:p>
            <a:fld id="{CBB3F02E-19EA-483F-876F-4FDEBDB36422}" type="slidenum">
              <a:rPr lang="en-US" smtClean="0"/>
              <a:t>‹#›</a:t>
            </a:fld>
            <a:endParaRPr lang="en-US"/>
          </a:p>
        </p:txBody>
      </p:sp>
    </p:spTree>
    <p:extLst>
      <p:ext uri="{BB962C8B-B14F-4D97-AF65-F5344CB8AC3E}">
        <p14:creationId xmlns:p14="http://schemas.microsoft.com/office/powerpoint/2010/main" val="4100856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EA1BE93-B3DC-4F3B-BA14-A21ECB1D14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8A4F40B-C772-4566-B286-EA401BBD7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BEBBE62-4A98-487D-A990-76518C496E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863026-4229-498C-BB6C-1FEBC66CABBC}" type="datetimeFigureOut">
              <a:rPr lang="en-US" smtClean="0"/>
              <a:t>2/8/2018</a:t>
            </a:fld>
            <a:endParaRPr lang="en-US"/>
          </a:p>
        </p:txBody>
      </p:sp>
      <p:sp>
        <p:nvSpPr>
          <p:cNvPr id="5" name="Footer Placeholder 4">
            <a:extLst>
              <a:ext uri="{FF2B5EF4-FFF2-40B4-BE49-F238E27FC236}">
                <a16:creationId xmlns:a16="http://schemas.microsoft.com/office/drawing/2014/main" xmlns="" id="{72DBB9DB-55EB-49C7-8A53-8412E50686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154F489-67EA-4FCC-9D28-E28534ADE8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3F02E-19EA-483F-876F-4FDEBDB36422}" type="slidenum">
              <a:rPr lang="en-US" smtClean="0"/>
              <a:t>‹#›</a:t>
            </a:fld>
            <a:endParaRPr lang="en-US"/>
          </a:p>
        </p:txBody>
      </p:sp>
    </p:spTree>
    <p:extLst>
      <p:ext uri="{BB962C8B-B14F-4D97-AF65-F5344CB8AC3E}">
        <p14:creationId xmlns:p14="http://schemas.microsoft.com/office/powerpoint/2010/main" val="107228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F3E6AD-2D1C-4D97-AEBE-111DC061E6DF}"/>
              </a:ext>
            </a:extLst>
          </p:cNvPr>
          <p:cNvSpPr>
            <a:spLocks noGrp="1"/>
          </p:cNvSpPr>
          <p:nvPr>
            <p:ph type="ctrTitle"/>
          </p:nvPr>
        </p:nvSpPr>
        <p:spPr/>
        <p:txBody>
          <a:bodyPr/>
          <a:lstStyle/>
          <a:p>
            <a:r>
              <a:rPr lang="en-US" dirty="0"/>
              <a:t>Big Data Project Failures</a:t>
            </a:r>
          </a:p>
        </p:txBody>
      </p:sp>
      <p:sp>
        <p:nvSpPr>
          <p:cNvPr id="3" name="Subtitle 2">
            <a:extLst>
              <a:ext uri="{FF2B5EF4-FFF2-40B4-BE49-F238E27FC236}">
                <a16:creationId xmlns:a16="http://schemas.microsoft.com/office/drawing/2014/main" xmlns="" id="{FA098357-9550-4A1F-8C43-AC0624A6B57F}"/>
              </a:ext>
            </a:extLst>
          </p:cNvPr>
          <p:cNvSpPr>
            <a:spLocks noGrp="1"/>
          </p:cNvSpPr>
          <p:nvPr>
            <p:ph type="subTitle" idx="1"/>
          </p:nvPr>
        </p:nvSpPr>
        <p:spPr/>
        <p:txBody>
          <a:bodyPr/>
          <a:lstStyle/>
          <a:p>
            <a:r>
              <a:rPr lang="en-US" dirty="0"/>
              <a:t>Ch.12: J. J. Berman</a:t>
            </a:r>
          </a:p>
          <a:p>
            <a:r>
              <a:rPr lang="en-US" dirty="0"/>
              <a:t>February 6, 2018</a:t>
            </a:r>
          </a:p>
        </p:txBody>
      </p:sp>
    </p:spTree>
    <p:extLst>
      <p:ext uri="{BB962C8B-B14F-4D97-AF65-F5344CB8AC3E}">
        <p14:creationId xmlns:p14="http://schemas.microsoft.com/office/powerpoint/2010/main" val="3056180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Complexity</a:t>
            </a:r>
            <a:endParaRPr lang="en-US" dirty="0"/>
          </a:p>
        </p:txBody>
      </p:sp>
      <p:sp>
        <p:nvSpPr>
          <p:cNvPr id="3" name="Content Placeholder 2"/>
          <p:cNvSpPr>
            <a:spLocks noGrp="1"/>
          </p:cNvSpPr>
          <p:nvPr>
            <p:ph idx="1"/>
          </p:nvPr>
        </p:nvSpPr>
        <p:spPr/>
        <p:txBody>
          <a:bodyPr/>
          <a:lstStyle/>
          <a:p>
            <a:r>
              <a:rPr lang="en-US" dirty="0"/>
              <a:t>In complex systems, they can be very difficult to detect</a:t>
            </a:r>
            <a:r>
              <a:rPr lang="en-US" dirty="0" smtClean="0"/>
              <a:t>.  </a:t>
            </a:r>
          </a:p>
          <a:p>
            <a:pPr marL="0" indent="0">
              <a:buNone/>
            </a:pPr>
            <a:endParaRPr lang="en-US" dirty="0"/>
          </a:p>
          <a:p>
            <a:pPr marL="0" indent="0">
              <a:buNone/>
            </a:pPr>
            <a:r>
              <a:rPr lang="en-US" dirty="0" smtClean="0"/>
              <a:t> e.g</a:t>
            </a:r>
            <a:r>
              <a:rPr lang="en-US" dirty="0"/>
              <a:t>. Toyota Lexus ES 350- Unintended Vehicle acceleration</a:t>
            </a:r>
          </a:p>
          <a:p>
            <a:pPr lvl="1"/>
            <a:r>
              <a:rPr lang="en-US" dirty="0"/>
              <a:t>50 million</a:t>
            </a:r>
          </a:p>
          <a:p>
            <a:pPr lvl="1"/>
            <a:r>
              <a:rPr lang="en-US" dirty="0"/>
              <a:t>9 million recalls</a:t>
            </a:r>
          </a:p>
          <a:p>
            <a:pPr lvl="1"/>
            <a:r>
              <a:rPr lang="en-US" dirty="0"/>
              <a:t>due to sticky pedals, driver error, or improperly placed floor mats;</a:t>
            </a:r>
          </a:p>
          <a:p>
            <a:pPr lvl="1"/>
            <a:r>
              <a:rPr lang="en-US" dirty="0"/>
              <a:t>most vexing problems in software engineering involve “sometimes” errors;</a:t>
            </a:r>
          </a:p>
          <a:p>
            <a:endParaRPr lang="en-US" dirty="0"/>
          </a:p>
        </p:txBody>
      </p:sp>
    </p:spTree>
    <p:extLst>
      <p:ext uri="{BB962C8B-B14F-4D97-AF65-F5344CB8AC3E}">
        <p14:creationId xmlns:p14="http://schemas.microsoft.com/office/powerpoint/2010/main" val="3611444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Data project should be designed for simplicity</a:t>
            </a:r>
            <a:endParaRPr lang="en-US" dirty="0"/>
          </a:p>
        </p:txBody>
      </p:sp>
      <p:sp>
        <p:nvSpPr>
          <p:cNvPr id="3" name="Content Placeholder 2"/>
          <p:cNvSpPr>
            <a:spLocks noGrp="1"/>
          </p:cNvSpPr>
          <p:nvPr>
            <p:ph idx="1"/>
          </p:nvPr>
        </p:nvSpPr>
        <p:spPr/>
        <p:txBody>
          <a:bodyPr/>
          <a:lstStyle/>
          <a:p>
            <a:endParaRPr lang="en-US" dirty="0" smtClean="0"/>
          </a:p>
          <a:p>
            <a:r>
              <a:rPr lang="en-US" dirty="0" smtClean="0"/>
              <a:t>“</a:t>
            </a:r>
            <a:r>
              <a:rPr lang="en-US" dirty="0"/>
              <a:t>Can we achieve this functionality with less complexity?”</a:t>
            </a:r>
          </a:p>
          <a:p>
            <a:r>
              <a:rPr lang="en-US" dirty="0"/>
              <a:t>“Do we need this level of functionality? </a:t>
            </a:r>
          </a:p>
          <a:p>
            <a:r>
              <a:rPr lang="en-US" dirty="0"/>
              <a:t>Might we achieve a reduced but adequate level of functionality with a less complex system?”</a:t>
            </a:r>
          </a:p>
          <a:p>
            <a:r>
              <a:rPr lang="en-US" dirty="0" smtClean="0"/>
              <a:t>Design team </a:t>
            </a:r>
            <a:r>
              <a:rPr lang="en-US" dirty="0"/>
              <a:t>must analyze the consequences of the increased complexity.</a:t>
            </a:r>
          </a:p>
          <a:p>
            <a:endParaRPr lang="en-US" dirty="0"/>
          </a:p>
        </p:txBody>
      </p:sp>
    </p:spTree>
    <p:extLst>
      <p:ext uri="{BB962C8B-B14F-4D97-AF65-F5344CB8AC3E}">
        <p14:creationId xmlns:p14="http://schemas.microsoft.com/office/powerpoint/2010/main" val="71329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When </a:t>
            </a:r>
            <a:r>
              <a:rPr lang="en-US" b="1" dirty="0" smtClean="0"/>
              <a:t>Does Redundancy Fail ?</a:t>
            </a:r>
            <a:endParaRPr lang="en-US" dirty="0"/>
          </a:p>
        </p:txBody>
      </p:sp>
      <p:sp>
        <p:nvSpPr>
          <p:cNvPr id="3" name="Content Placeholder 2"/>
          <p:cNvSpPr>
            <a:spLocks noGrp="1"/>
          </p:cNvSpPr>
          <p:nvPr>
            <p:ph idx="1"/>
          </p:nvPr>
        </p:nvSpPr>
        <p:spPr/>
        <p:txBody>
          <a:bodyPr>
            <a:normAutofit fontScale="92500" lnSpcReduction="10000"/>
          </a:bodyPr>
          <a:lstStyle/>
          <a:p>
            <a:r>
              <a:rPr lang="en-US" dirty="0"/>
              <a:t>With redundancy, when one server fails, another takes up the slack;  </a:t>
            </a:r>
          </a:p>
          <a:p>
            <a:r>
              <a:rPr lang="en-US" dirty="0"/>
              <a:t>if a software system crashes, its duplicate takes over; and when one file is lost, it is replaced by its backup copy.</a:t>
            </a:r>
          </a:p>
          <a:p>
            <a:r>
              <a:rPr lang="en-US" dirty="0"/>
              <a:t>The problem with redundancy is that it makes the system much more complex.</a:t>
            </a:r>
          </a:p>
          <a:p>
            <a:r>
              <a:rPr lang="en-US" dirty="0"/>
              <a:t>the introduction of redundancies introduces a new set of interdependencies (i.e., how the parts of the system interact), and the consequences of interdependencies may be difficult to anticipate.</a:t>
            </a:r>
          </a:p>
          <a:p>
            <a:r>
              <a:rPr lang="en-US" dirty="0"/>
              <a:t>redundant systems are often ineffective if they are susceptible to the same destructive events that caused failure in the primary systems.</a:t>
            </a:r>
          </a:p>
          <a:p>
            <a:r>
              <a:rPr lang="en-US" dirty="0"/>
              <a:t>Nature takes a middle-of-the-road approach on redundancy.</a:t>
            </a:r>
            <a:endParaRPr lang="en-US" dirty="0"/>
          </a:p>
        </p:txBody>
      </p:sp>
    </p:spTree>
    <p:extLst>
      <p:ext uri="{BB962C8B-B14F-4D97-AF65-F5344CB8AC3E}">
        <p14:creationId xmlns:p14="http://schemas.microsoft.com/office/powerpoint/2010/main" val="4134425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Don’t Protect Harmless Information- Save Money!</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Big Data managers tend to be overprotective of the data held in their resources,</a:t>
            </a:r>
          </a:p>
          <a:p>
            <a:r>
              <a:rPr lang="en-US" dirty="0"/>
              <a:t>when data is of a purely academic nature, contains no private information, and is generally accessible from alternate sources, there really is no reason to erect elaborate security barriers.</a:t>
            </a:r>
          </a:p>
          <a:p>
            <a:r>
              <a:rPr lang="en-US" dirty="0"/>
              <a:t>Protection mechanisms can make a system more complex.</a:t>
            </a:r>
          </a:p>
          <a:p>
            <a:r>
              <a:rPr lang="en-US" dirty="0"/>
              <a:t>The data in the system had been rendered harmless via </a:t>
            </a:r>
            <a:r>
              <a:rPr lang="en-US" dirty="0" err="1"/>
              <a:t>deidentification</a:t>
            </a:r>
            <a:r>
              <a:rPr lang="en-US" dirty="0"/>
              <a:t> and could be distributed without posing any risk to the data subjects or to the data providers.</a:t>
            </a:r>
          </a:p>
          <a:p>
            <a:r>
              <a:rPr lang="en-US" dirty="0"/>
              <a:t>The value of most Big Data resource is closely tied to its popularity.</a:t>
            </a:r>
          </a:p>
          <a:p>
            <a:endParaRPr lang="en-US" dirty="0"/>
          </a:p>
        </p:txBody>
      </p:sp>
    </p:spTree>
    <p:extLst>
      <p:ext uri="{BB962C8B-B14F-4D97-AF65-F5344CB8AC3E}">
        <p14:creationId xmlns:p14="http://schemas.microsoft.com/office/powerpoint/2010/main" val="103355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imple </a:t>
            </a:r>
            <a:r>
              <a:rPr lang="en-US" dirty="0"/>
              <a:t>M</a:t>
            </a:r>
            <a:r>
              <a:rPr lang="en-US" dirty="0" smtClean="0"/>
              <a:t>ethod to Render Data Harmles</a:t>
            </a:r>
            <a:r>
              <a:rPr lang="en-US" dirty="0"/>
              <a:t>s</a:t>
            </a:r>
          </a:p>
        </p:txBody>
      </p:sp>
      <p:sp>
        <p:nvSpPr>
          <p:cNvPr id="3" name="Content Placeholder 2"/>
          <p:cNvSpPr>
            <a:spLocks noGrp="1"/>
          </p:cNvSpPr>
          <p:nvPr>
            <p:ph idx="1"/>
          </p:nvPr>
        </p:nvSpPr>
        <p:spPr/>
        <p:txBody>
          <a:bodyPr/>
          <a:lstStyle/>
          <a:p>
            <a:r>
              <a:rPr lang="en-US" dirty="0"/>
              <a:t>If your data set contains no unique records (i.e., if every record in the system can be matched with another record, from another individual, for which every data field is identical), then it is impossible to link any given record to an individual.</a:t>
            </a:r>
          </a:p>
          <a:p>
            <a:pPr lvl="1"/>
            <a:r>
              <a:rPr lang="en-US" i="1" dirty="0"/>
              <a:t>Record </a:t>
            </a:r>
            <a:r>
              <a:rPr lang="en-US" i="1" dirty="0" err="1"/>
              <a:t>ambiguation</a:t>
            </a:r>
            <a:endParaRPr lang="en-US" dirty="0"/>
          </a:p>
          <a:p>
            <a:r>
              <a:rPr lang="en-US" dirty="0"/>
              <a:t>When every piece of data is a source of profit, measures must be put into place to track how each piece of data is used and by whom. Such measures are often impractical and have great nuisance value for data managers and data users</a:t>
            </a:r>
            <a:r>
              <a:rPr lang="en-US" dirty="0" smtClean="0"/>
              <a:t>.</a:t>
            </a:r>
          </a:p>
          <a:p>
            <a:pPr lvl="1"/>
            <a:r>
              <a:rPr lang="en-US" dirty="0" smtClean="0"/>
              <a:t>Avoid profit motive, when reasonable</a:t>
            </a:r>
            <a:endParaRPr lang="en-US" dirty="0"/>
          </a:p>
        </p:txBody>
      </p:sp>
    </p:spTree>
    <p:extLst>
      <p:ext uri="{BB962C8B-B14F-4D97-AF65-F5344CB8AC3E}">
        <p14:creationId xmlns:p14="http://schemas.microsoft.com/office/powerpoint/2010/main" val="130152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36AEE2-1941-4B24-A7BB-D2DD0466A794}"/>
              </a:ext>
            </a:extLst>
          </p:cNvPr>
          <p:cNvSpPr>
            <a:spLocks noGrp="1"/>
          </p:cNvSpPr>
          <p:nvPr>
            <p:ph type="title"/>
          </p:nvPr>
        </p:nvSpPr>
        <p:spPr/>
        <p:txBody>
          <a:bodyPr/>
          <a:lstStyle/>
          <a:p>
            <a:r>
              <a:rPr lang="en-US" dirty="0"/>
              <a:t>Big Data Resources- Complex</a:t>
            </a:r>
          </a:p>
        </p:txBody>
      </p:sp>
      <p:sp>
        <p:nvSpPr>
          <p:cNvPr id="3" name="Content Placeholder 2">
            <a:extLst>
              <a:ext uri="{FF2B5EF4-FFF2-40B4-BE49-F238E27FC236}">
                <a16:creationId xmlns:a16="http://schemas.microsoft.com/office/drawing/2014/main" xmlns="" id="{CDE154A0-A100-4A03-A21E-72A9E0A51F4B}"/>
              </a:ext>
            </a:extLst>
          </p:cNvPr>
          <p:cNvSpPr>
            <a:spLocks noGrp="1"/>
          </p:cNvSpPr>
          <p:nvPr>
            <p:ph idx="1"/>
          </p:nvPr>
        </p:nvSpPr>
        <p:spPr/>
        <p:txBody>
          <a:bodyPr/>
          <a:lstStyle/>
          <a:p>
            <a:r>
              <a:rPr lang="en-US" dirty="0"/>
              <a:t>They are difficult to build and easy to break.</a:t>
            </a:r>
          </a:p>
          <a:p>
            <a:endParaRPr lang="en-US" dirty="0"/>
          </a:p>
          <a:p>
            <a:pPr lvl="1"/>
            <a:r>
              <a:rPr lang="en-US" dirty="0"/>
              <a:t>inappropriate selection and use of human resources</a:t>
            </a:r>
          </a:p>
          <a:p>
            <a:pPr lvl="1"/>
            <a:r>
              <a:rPr lang="en-US" dirty="0"/>
              <a:t>incorrect funding</a:t>
            </a:r>
          </a:p>
          <a:p>
            <a:pPr lvl="1"/>
            <a:r>
              <a:rPr lang="en-US" dirty="0"/>
              <a:t>legal snags</a:t>
            </a:r>
          </a:p>
          <a:p>
            <a:pPr lvl="1"/>
            <a:r>
              <a:rPr lang="en-US" dirty="0"/>
              <a:t>bad data</a:t>
            </a:r>
          </a:p>
          <a:p>
            <a:pPr lvl="1"/>
            <a:r>
              <a:rPr lang="en-US" dirty="0"/>
              <a:t>poor data security</a:t>
            </a:r>
          </a:p>
          <a:p>
            <a:endParaRPr lang="en-US" dirty="0"/>
          </a:p>
        </p:txBody>
      </p:sp>
    </p:spTree>
    <p:extLst>
      <p:ext uri="{BB962C8B-B14F-4D97-AF65-F5344CB8AC3E}">
        <p14:creationId xmlns:p14="http://schemas.microsoft.com/office/powerpoint/2010/main" val="3312771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622C31-0961-4E52-8E99-26DD9460DAC9}"/>
              </a:ext>
            </a:extLst>
          </p:cNvPr>
          <p:cNvSpPr>
            <a:spLocks noGrp="1"/>
          </p:cNvSpPr>
          <p:nvPr>
            <p:ph type="title"/>
          </p:nvPr>
        </p:nvSpPr>
        <p:spPr/>
        <p:txBody>
          <a:bodyPr/>
          <a:lstStyle/>
          <a:p>
            <a:r>
              <a:rPr lang="en-US" dirty="0"/>
              <a:t>Two general categories</a:t>
            </a:r>
            <a:br>
              <a:rPr lang="en-US" dirty="0"/>
            </a:br>
            <a:endParaRPr lang="en-US" dirty="0"/>
          </a:p>
        </p:txBody>
      </p:sp>
      <p:sp>
        <p:nvSpPr>
          <p:cNvPr id="3" name="Content Placeholder 2">
            <a:extLst>
              <a:ext uri="{FF2B5EF4-FFF2-40B4-BE49-F238E27FC236}">
                <a16:creationId xmlns:a16="http://schemas.microsoft.com/office/drawing/2014/main" xmlns="" id="{703B7351-7468-47B3-817D-7DAD9E2F66E5}"/>
              </a:ext>
            </a:extLst>
          </p:cNvPr>
          <p:cNvSpPr>
            <a:spLocks noGrp="1"/>
          </p:cNvSpPr>
          <p:nvPr>
            <p:ph idx="1"/>
          </p:nvPr>
        </p:nvSpPr>
        <p:spPr/>
        <p:txBody>
          <a:bodyPr/>
          <a:lstStyle/>
          <a:p>
            <a:r>
              <a:rPr lang="en-US" dirty="0"/>
              <a:t>Failures due to poor design and operation flaws in Big Data resources and</a:t>
            </a:r>
          </a:p>
          <a:p>
            <a:pPr marL="0" indent="0">
              <a:buNone/>
            </a:pPr>
            <a:endParaRPr lang="en-US" dirty="0"/>
          </a:p>
          <a:p>
            <a:r>
              <a:rPr lang="en-US" dirty="0"/>
              <a:t>Failures due to improper analysis and interpretation of results.</a:t>
            </a:r>
          </a:p>
          <a:p>
            <a:endParaRPr lang="en-US" dirty="0"/>
          </a:p>
        </p:txBody>
      </p:sp>
    </p:spTree>
    <p:extLst>
      <p:ext uri="{BB962C8B-B14F-4D97-AF65-F5344CB8AC3E}">
        <p14:creationId xmlns:p14="http://schemas.microsoft.com/office/powerpoint/2010/main" val="403347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DDEBB9-B16F-416B-8F6D-38C776FE9A73}"/>
              </a:ext>
            </a:extLst>
          </p:cNvPr>
          <p:cNvSpPr>
            <a:spLocks noGrp="1"/>
          </p:cNvSpPr>
          <p:nvPr>
            <p:ph type="title"/>
          </p:nvPr>
        </p:nvSpPr>
        <p:spPr/>
        <p:txBody>
          <a:bodyPr/>
          <a:lstStyle/>
          <a:p>
            <a:r>
              <a:rPr lang="en-US" b="1" dirty="0"/>
              <a:t>Failure is Common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5D299AED-B348-494D-9263-5690CC8E837B}"/>
              </a:ext>
            </a:extLst>
          </p:cNvPr>
          <p:cNvSpPr>
            <a:spLocks noGrp="1"/>
          </p:cNvSpPr>
          <p:nvPr>
            <p:ph idx="1"/>
          </p:nvPr>
        </p:nvSpPr>
        <p:spPr/>
        <p:txBody>
          <a:bodyPr/>
          <a:lstStyle/>
          <a:p>
            <a:r>
              <a:rPr lang="en-US" dirty="0"/>
              <a:t>database managers are not trained to deal with</a:t>
            </a:r>
          </a:p>
          <a:p>
            <a:pPr lvl="1"/>
            <a:r>
              <a:rPr lang="en-US" dirty="0"/>
              <a:t>the layers of complexity found in Big Data resources.</a:t>
            </a:r>
          </a:p>
          <a:p>
            <a:pPr lvl="1"/>
            <a:r>
              <a:rPr lang="en-US" dirty="0"/>
              <a:t>fundamental concepts discussed </a:t>
            </a:r>
          </a:p>
          <a:p>
            <a:pPr lvl="2"/>
            <a:r>
              <a:rPr lang="en-US" dirty="0"/>
              <a:t>identifier systems, </a:t>
            </a:r>
          </a:p>
          <a:p>
            <a:pPr lvl="2"/>
            <a:r>
              <a:rPr lang="en-US" dirty="0"/>
              <a:t>introspection, </a:t>
            </a:r>
          </a:p>
          <a:p>
            <a:pPr lvl="2"/>
            <a:r>
              <a:rPr lang="en-US" dirty="0"/>
              <a:t>metadata annotation, </a:t>
            </a:r>
          </a:p>
          <a:p>
            <a:pPr lvl="2"/>
            <a:r>
              <a:rPr lang="en-US" dirty="0"/>
              <a:t>immutability, </a:t>
            </a:r>
          </a:p>
          <a:p>
            <a:pPr lvl="2"/>
            <a:r>
              <a:rPr lang="en-US" dirty="0"/>
              <a:t>and data triples.</a:t>
            </a:r>
          </a:p>
          <a:p>
            <a:endParaRPr lang="en-US" dirty="0"/>
          </a:p>
        </p:txBody>
      </p:sp>
    </p:spTree>
    <p:extLst>
      <p:ext uri="{BB962C8B-B14F-4D97-AF65-F5344CB8AC3E}">
        <p14:creationId xmlns:p14="http://schemas.microsoft.com/office/powerpoint/2010/main" val="1025297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B15546-97B0-412F-BD48-891E5C5162CF}"/>
              </a:ext>
            </a:extLst>
          </p:cNvPr>
          <p:cNvSpPr>
            <a:spLocks noGrp="1"/>
          </p:cNvSpPr>
          <p:nvPr>
            <p:ph type="title"/>
          </p:nvPr>
        </p:nvSpPr>
        <p:spPr/>
        <p:txBody>
          <a:bodyPr>
            <a:normAutofit/>
          </a:bodyPr>
          <a:lstStyle/>
          <a:p>
            <a:r>
              <a:rPr lang="en-US" dirty="0" smtClean="0"/>
              <a:t> </a:t>
            </a:r>
            <a:r>
              <a:rPr lang="en-US" dirty="0"/>
              <a:t>F</a:t>
            </a:r>
            <a:r>
              <a:rPr lang="en-US" dirty="0" smtClean="0"/>
              <a:t>ailure rate- Unknown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DB671478-2A04-455E-BDCC-E51DC85A9B49}"/>
              </a:ext>
            </a:extLst>
          </p:cNvPr>
          <p:cNvSpPr>
            <a:spLocks noGrp="1"/>
          </p:cNvSpPr>
          <p:nvPr>
            <p:ph idx="1"/>
          </p:nvPr>
        </p:nvSpPr>
        <p:spPr/>
        <p:txBody>
          <a:bodyPr/>
          <a:lstStyle/>
          <a:p>
            <a:r>
              <a:rPr lang="en-US" dirty="0"/>
              <a:t>Difficult to determine the failure rate</a:t>
            </a:r>
            <a:endParaRPr lang="en-US" dirty="0" smtClean="0"/>
          </a:p>
          <a:p>
            <a:pPr lvl="1"/>
            <a:r>
              <a:rPr lang="en-US" dirty="0" smtClean="0"/>
              <a:t>Organizations </a:t>
            </a:r>
            <a:r>
              <a:rPr lang="en-US" dirty="0"/>
              <a:t>herald their triumphs but hide their misadventures. </a:t>
            </a:r>
          </a:p>
          <a:p>
            <a:pPr lvl="1"/>
            <a:r>
              <a:rPr lang="en-US" dirty="0"/>
              <a:t>There is no registry of Big Data projects that can be followed to determine which projects fail over time.</a:t>
            </a:r>
          </a:p>
          <a:p>
            <a:pPr lvl="1"/>
            <a:r>
              <a:rPr lang="en-US" dirty="0"/>
              <a:t>no formal designation “Big Data project”</a:t>
            </a:r>
          </a:p>
          <a:p>
            <a:pPr lvl="1"/>
            <a:r>
              <a:rPr lang="en-US" dirty="0"/>
              <a:t>no definition for failure, as applied to Big Data.</a:t>
            </a:r>
          </a:p>
          <a:p>
            <a:r>
              <a:rPr lang="en-US" dirty="0"/>
              <a:t>failure is positively correlated with the size and cost of the projects.</a:t>
            </a:r>
          </a:p>
          <a:p>
            <a:r>
              <a:rPr lang="en-US" dirty="0"/>
              <a:t>Big Data projects are characterized by large size, high complexity, and novel technology</a:t>
            </a:r>
          </a:p>
          <a:p>
            <a:endParaRPr lang="en-US" dirty="0"/>
          </a:p>
        </p:txBody>
      </p:sp>
    </p:spTree>
    <p:extLst>
      <p:ext uri="{BB962C8B-B14F-4D97-AF65-F5344CB8AC3E}">
        <p14:creationId xmlns:p14="http://schemas.microsoft.com/office/powerpoint/2010/main" val="370376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A5345E-A24B-4BCC-B1AF-B3E981E8BD90}"/>
              </a:ext>
            </a:extLst>
          </p:cNvPr>
          <p:cNvSpPr>
            <a:spLocks noGrp="1"/>
          </p:cNvSpPr>
          <p:nvPr>
            <p:ph type="title"/>
          </p:nvPr>
        </p:nvSpPr>
        <p:spPr/>
        <p:txBody>
          <a:bodyPr/>
          <a:lstStyle/>
          <a:p>
            <a:r>
              <a:rPr lang="en-US" b="1" dirty="0"/>
              <a:t>Failed Standards</a:t>
            </a:r>
            <a:endParaRPr lang="en-US" dirty="0"/>
          </a:p>
        </p:txBody>
      </p:sp>
      <p:sp>
        <p:nvSpPr>
          <p:cNvPr id="3" name="Content Placeholder 2">
            <a:extLst>
              <a:ext uri="{FF2B5EF4-FFF2-40B4-BE49-F238E27FC236}">
                <a16:creationId xmlns:a16="http://schemas.microsoft.com/office/drawing/2014/main" xmlns="" id="{5F3E15E0-2C42-41B0-A71E-BF9E1E42ABB0}"/>
              </a:ext>
            </a:extLst>
          </p:cNvPr>
          <p:cNvSpPr>
            <a:spLocks noGrp="1"/>
          </p:cNvSpPr>
          <p:nvPr>
            <p:ph idx="1"/>
          </p:nvPr>
        </p:nvSpPr>
        <p:spPr/>
        <p:txBody>
          <a:bodyPr>
            <a:normAutofit fontScale="85000" lnSpcReduction="20000"/>
          </a:bodyPr>
          <a:lstStyle/>
          <a:p>
            <a:r>
              <a:rPr lang="en-US" dirty="0"/>
              <a:t>Most standards fail.</a:t>
            </a:r>
          </a:p>
          <a:p>
            <a:r>
              <a:rPr lang="en-US" dirty="0"/>
              <a:t>Simply because a standard has been developed by experts, backed by the U.S. government, and approved by an international standards organization, there is no guarantee that it will be accepted by its intended users.</a:t>
            </a:r>
          </a:p>
          <a:p>
            <a:r>
              <a:rPr lang="en-US" dirty="0"/>
              <a:t>The most successful standards are specifications that achieved popularity before they achieved the status of “standard.” The best of these filled a need, enjoyed broad use, had few or no barriers to implementation (e.g., free and easy to use), and had the bugs ironed out (i.e., did not require excessive modifications and version updates).</a:t>
            </a:r>
          </a:p>
          <a:p>
            <a:pPr lvl="1"/>
            <a:r>
              <a:rPr lang="en-US" dirty="0"/>
              <a:t>The PL/I standard, developed by IBM, was soon replaced by Fortran and COBOL. </a:t>
            </a:r>
          </a:p>
          <a:p>
            <a:pPr lvl="1"/>
            <a:r>
              <a:rPr lang="en-US" dirty="0"/>
              <a:t>The Algol 68 standard was replaced by Pascal. </a:t>
            </a:r>
          </a:p>
          <a:p>
            <a:pPr lvl="1"/>
            <a:r>
              <a:rPr lang="en-US" dirty="0"/>
              <a:t>Ada, promoted by the U.S. Department of Defense, was replaced by C. The OS/2 operating system produced by IBM was replaced by Windows.</a:t>
            </a:r>
          </a:p>
          <a:p>
            <a:r>
              <a:rPr lang="en-US" dirty="0"/>
              <a:t>Instability of standards is always bad news for Big Data Resources</a:t>
            </a:r>
          </a:p>
          <a:p>
            <a:endParaRPr lang="en-US" dirty="0"/>
          </a:p>
        </p:txBody>
      </p:sp>
    </p:spTree>
    <p:extLst>
      <p:ext uri="{BB962C8B-B14F-4D97-AF65-F5344CB8AC3E}">
        <p14:creationId xmlns:p14="http://schemas.microsoft.com/office/powerpoint/2010/main" val="3698624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a:bodyPr>
          <a:lstStyle/>
          <a:p>
            <a:r>
              <a:rPr lang="en-US" dirty="0" smtClean="0"/>
              <a:t>Pathology Reports</a:t>
            </a:r>
          </a:p>
          <a:p>
            <a:r>
              <a:rPr lang="en-US" dirty="0"/>
              <a:t>“The patient has an </a:t>
            </a:r>
            <a:r>
              <a:rPr lang="en-US" dirty="0" err="1"/>
              <a:t>scc</a:t>
            </a:r>
            <a:r>
              <a:rPr lang="en-US" dirty="0"/>
              <a:t>, and we see invasion to the subcutaneous tissue, all the way to the deep margins, but the lateral margins are clear.”</a:t>
            </a:r>
          </a:p>
          <a:p>
            <a:r>
              <a:rPr lang="en-US" dirty="0"/>
              <a:t>The complex sentence could be rewritten as six declarative statements: </a:t>
            </a:r>
          </a:p>
          <a:p>
            <a:pPr lvl="1"/>
            <a:r>
              <a:rPr lang="en-US" dirty="0"/>
              <a:t>Diagnosis: squamous cell carcinoma. </a:t>
            </a:r>
          </a:p>
          <a:p>
            <a:pPr lvl="1"/>
            <a:r>
              <a:rPr lang="en-US" dirty="0"/>
              <a:t>Invasion is present.</a:t>
            </a:r>
          </a:p>
          <a:p>
            <a:pPr lvl="1"/>
            <a:r>
              <a:rPr lang="en-US" dirty="0"/>
              <a:t> Invasion extends to subcutaneous tissue. </a:t>
            </a:r>
          </a:p>
          <a:p>
            <a:pPr lvl="1"/>
            <a:r>
              <a:rPr lang="en-US" dirty="0"/>
              <a:t>Margin is involved. </a:t>
            </a:r>
          </a:p>
          <a:p>
            <a:pPr lvl="1"/>
            <a:r>
              <a:rPr lang="en-US" dirty="0"/>
              <a:t>Tumor extends to deep margin. </a:t>
            </a:r>
          </a:p>
          <a:p>
            <a:pPr lvl="1"/>
            <a:r>
              <a:rPr lang="en-US" dirty="0"/>
              <a:t>Tumor does not extend to lateral margins.</a:t>
            </a:r>
          </a:p>
          <a:p>
            <a:endParaRPr lang="en-US" dirty="0"/>
          </a:p>
        </p:txBody>
      </p:sp>
    </p:spTree>
    <p:extLst>
      <p:ext uri="{BB962C8B-B14F-4D97-AF65-F5344CB8AC3E}">
        <p14:creationId xmlns:p14="http://schemas.microsoft.com/office/powerpoint/2010/main" val="3246100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 Better Approach</a:t>
            </a:r>
            <a:endParaRPr lang="en-US" dirty="0"/>
          </a:p>
        </p:txBody>
      </p:sp>
      <p:sp>
        <p:nvSpPr>
          <p:cNvPr id="3" name="Content Placeholder 2"/>
          <p:cNvSpPr>
            <a:spLocks noGrp="1"/>
          </p:cNvSpPr>
          <p:nvPr>
            <p:ph idx="1"/>
          </p:nvPr>
        </p:nvSpPr>
        <p:spPr/>
        <p:txBody>
          <a:bodyPr>
            <a:normAutofit fontScale="85000" lnSpcReduction="20000"/>
          </a:bodyPr>
          <a:lstStyle/>
          <a:p>
            <a:r>
              <a:rPr lang="en-US" dirty="0"/>
              <a:t>expressing every statement as a triple consisting of an identifier, a metadata term, and a data value.</a:t>
            </a:r>
          </a:p>
          <a:p>
            <a:r>
              <a:rPr lang="en-US" dirty="0"/>
              <a:t>For example, consider the following triples: </a:t>
            </a:r>
          </a:p>
          <a:p>
            <a:pPr lvl="1"/>
            <a:r>
              <a:rPr lang="en-US" dirty="0"/>
              <a:t>2847302084 weight “25 pounds” </a:t>
            </a:r>
          </a:p>
          <a:p>
            <a:pPr lvl="1"/>
            <a:r>
              <a:rPr lang="en-US" dirty="0"/>
              <a:t>2847302084 </a:t>
            </a:r>
            <a:r>
              <a:rPr lang="en-US" dirty="0" err="1"/>
              <a:t>instance_of</a:t>
            </a:r>
            <a:r>
              <a:rPr lang="en-US" dirty="0"/>
              <a:t> 8909851274 </a:t>
            </a:r>
          </a:p>
          <a:p>
            <a:pPr lvl="1"/>
            <a:r>
              <a:rPr lang="en-US" dirty="0"/>
              <a:t>8909851274 </a:t>
            </a:r>
            <a:r>
              <a:rPr lang="en-US" dirty="0" err="1"/>
              <a:t>class_name</a:t>
            </a:r>
            <a:r>
              <a:rPr lang="en-US" dirty="0"/>
              <a:t> “dog” </a:t>
            </a:r>
          </a:p>
          <a:p>
            <a:pPr lvl="1"/>
            <a:r>
              <a:rPr lang="en-US" dirty="0"/>
              <a:t>8909851274 </a:t>
            </a:r>
            <a:r>
              <a:rPr lang="en-US" dirty="0" err="1"/>
              <a:t>subclass_of</a:t>
            </a:r>
            <a:r>
              <a:rPr lang="en-US" dirty="0"/>
              <a:t> 7590293847 </a:t>
            </a:r>
          </a:p>
          <a:p>
            <a:pPr lvl="1"/>
            <a:r>
              <a:rPr lang="en-US" dirty="0"/>
              <a:t>7590293847 </a:t>
            </a:r>
            <a:r>
              <a:rPr lang="en-US" dirty="0" err="1"/>
              <a:t>class_name</a:t>
            </a:r>
            <a:r>
              <a:rPr lang="en-US" dirty="0"/>
              <a:t> “canine”</a:t>
            </a:r>
          </a:p>
          <a:p>
            <a:r>
              <a:rPr lang="en-US" dirty="0"/>
              <a:t>We can use triples to express any information we might ever collect, and </a:t>
            </a:r>
          </a:p>
          <a:p>
            <a:r>
              <a:rPr lang="en-US" dirty="0"/>
              <a:t>we can relate every triple to other classes of triples, to produce a data model.</a:t>
            </a:r>
          </a:p>
          <a:p>
            <a:r>
              <a:rPr lang="en-US" dirty="0"/>
              <a:t>The triples we collect can be converted into more complex ontology languages (such as RDF, OWL, or DAML/OIL) because all of our data objects are well specified.</a:t>
            </a:r>
          </a:p>
          <a:p>
            <a:endParaRPr lang="en-US" dirty="0"/>
          </a:p>
        </p:txBody>
      </p:sp>
    </p:spTree>
    <p:extLst>
      <p:ext uri="{BB962C8B-B14F-4D97-AF65-F5344CB8AC3E}">
        <p14:creationId xmlns:p14="http://schemas.microsoft.com/office/powerpoint/2010/main" val="383667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general principles</a:t>
            </a:r>
            <a:endParaRPr lang="en-US" dirty="0"/>
          </a:p>
        </p:txBody>
      </p:sp>
      <p:sp>
        <p:nvSpPr>
          <p:cNvPr id="3" name="Content Placeholder 2"/>
          <p:cNvSpPr>
            <a:spLocks noGrp="1"/>
          </p:cNvSpPr>
          <p:nvPr>
            <p:ph idx="1"/>
          </p:nvPr>
        </p:nvSpPr>
        <p:spPr/>
        <p:txBody>
          <a:bodyPr/>
          <a:lstStyle/>
          <a:p>
            <a:endParaRPr lang="en-US" dirty="0"/>
          </a:p>
          <a:p>
            <a:endParaRPr lang="en-US" dirty="0" smtClean="0"/>
          </a:p>
          <a:p>
            <a:r>
              <a:rPr lang="en-US" dirty="0" smtClean="0"/>
              <a:t>Data </a:t>
            </a:r>
            <a:r>
              <a:rPr lang="en-US" dirty="0"/>
              <a:t>objects can be well specified, without a standard. You do not need to store your data in a format that is prescribed by a standard. </a:t>
            </a:r>
            <a:endParaRPr lang="en-US" dirty="0" smtClean="0"/>
          </a:p>
          <a:p>
            <a:endParaRPr lang="en-US" dirty="0"/>
          </a:p>
          <a:p>
            <a:r>
              <a:rPr lang="en-US" dirty="0" smtClean="0"/>
              <a:t>Data </a:t>
            </a:r>
            <a:r>
              <a:rPr lang="en-US" dirty="0"/>
              <a:t>standards are fungible. If you know the rules for standards, you can write a program that converts to the standard, as needed.</a:t>
            </a:r>
          </a:p>
          <a:p>
            <a:endParaRPr lang="en-US" dirty="0"/>
          </a:p>
        </p:txBody>
      </p:sp>
    </p:spTree>
    <p:extLst>
      <p:ext uri="{BB962C8B-B14F-4D97-AF65-F5344CB8AC3E}">
        <p14:creationId xmlns:p14="http://schemas.microsoft.com/office/powerpoint/2010/main" val="20755242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1069</Words>
  <Application>Microsoft Office PowerPoint</Application>
  <PresentationFormat>Custom</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Big Data Project Failures</vt:lpstr>
      <vt:lpstr>Big Data Resources- Complex</vt:lpstr>
      <vt:lpstr>Two general categories </vt:lpstr>
      <vt:lpstr>Failure is Common </vt:lpstr>
      <vt:lpstr> Failure rate- Unknown </vt:lpstr>
      <vt:lpstr>Failed Standards</vt:lpstr>
      <vt:lpstr>EXAMPLE</vt:lpstr>
      <vt:lpstr>Even Better Approach</vt:lpstr>
      <vt:lpstr>Two general principles</vt:lpstr>
      <vt:lpstr>Complexity</vt:lpstr>
      <vt:lpstr>Big Data project should be designed for simplicity</vt:lpstr>
      <vt:lpstr>When Does Redundancy Fail ?</vt:lpstr>
      <vt:lpstr>Don’t Protect Harmless Information- Save Money! </vt:lpstr>
      <vt:lpstr>Simple Method to Render Data Harmless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Project Failures</dc:title>
  <dc:creator>Dr. Vijay Raghavan</dc:creator>
  <cp:lastModifiedBy>Vijay Raghavan</cp:lastModifiedBy>
  <cp:revision>7</cp:revision>
  <dcterms:created xsi:type="dcterms:W3CDTF">2018-02-06T20:50:48Z</dcterms:created>
  <dcterms:modified xsi:type="dcterms:W3CDTF">2018-02-08T17:08:14Z</dcterms:modified>
</cp:coreProperties>
</file>